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65" r:id="rId13"/>
    <p:sldId id="26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Courgette" panose="02000603070400060004" pitchFamily="2" charset="0"/>
      <p:regular r:id="rId24"/>
    </p:embeddedFont>
    <p:embeddedFont>
      <p:font typeface="Elephant" panose="02020904090505020303" pitchFamily="18" charset="0"/>
      <p:regular r:id="rId25"/>
      <p:italic r:id="rId26"/>
    </p:embeddedFont>
    <p:embeddedFont>
      <p:font typeface="Engravers MT" panose="02090707080505020304" pitchFamily="18" charset="0"/>
      <p:regular r:id="rId27"/>
    </p:embeddedFont>
    <p:embeddedFont>
      <p:font typeface="Eras Medium ITC" panose="020B0602030504020804" pitchFamily="34" charset="0"/>
      <p:regular r:id="rId28"/>
    </p:embeddedFont>
    <p:embeddedFont>
      <p:font typeface="Footlight MT Light" panose="0204060206030A020304" pitchFamily="18" charset="0"/>
      <p:regular r:id="rId29"/>
    </p:embeddedFont>
    <p:embeddedFont>
      <p:font typeface="Gadugi" panose="020B0502040204020203" pitchFamily="34" charset="0"/>
      <p:regular r:id="rId30"/>
      <p:bold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783" autoAdjust="0"/>
  </p:normalViewPr>
  <p:slideViewPr>
    <p:cSldViewPr>
      <p:cViewPr varScale="1">
        <p:scale>
          <a:sx n="72" d="100"/>
          <a:sy n="72" d="100"/>
        </p:scale>
        <p:origin x="99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a:solidFill>
                  <a:srgbClr val="D1D5DB"/>
                </a:solidFill>
                <a:effectLst/>
                <a:latin typeface="+mj-lt"/>
              </a:rPr>
              <a:t>Hello and welcome, my name is Rahul C Jadhav, and today I will be presenting to you the results of the Data Analytics on SOCIAL BUZZ</a:t>
            </a:r>
            <a:endParaRPr lang="en-US" dirty="0">
              <a:latin typeface="+mj-l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1" i="0">
                <a:solidFill>
                  <a:srgbClr val="ECECF1"/>
                </a:solidFill>
                <a:effectLst/>
                <a:latin typeface="+mj-lt"/>
              </a:rPr>
              <a:t>Furthermore, the chart illustrates the percentage split of popularity among the top 5 categories. Although there is not a significant difference between the shares of each category, the variance between the 1st most popular, animals, and the 2nd most popular, science, is the largest, with just a 1% gap.</a:t>
            </a:r>
          </a:p>
          <a:p>
            <a:pPr algn="l"/>
            <a:endParaRPr lang="en-US" b="0" i="0">
              <a:solidFill>
                <a:srgbClr val="ECECF1"/>
              </a:solidFill>
              <a:effectLst/>
              <a:latin typeface="+mj-lt"/>
            </a:endParaRPr>
          </a:p>
          <a:p>
            <a:pPr algn="l"/>
            <a:r>
              <a:rPr lang="en-US" b="1" i="1">
                <a:solidFill>
                  <a:srgbClr val="ECECF1"/>
                </a:solidFill>
                <a:effectLst/>
                <a:latin typeface="+mj-lt"/>
              </a:rPr>
              <a:t>From a business perspective, this observation suggests that the most popular category, animals, seems to be pulling ahead of the others and might continue to gain even more popularity. </a:t>
            </a:r>
          </a:p>
          <a:p>
            <a:pPr algn="l"/>
            <a:endParaRPr lang="en-US" b="1" i="1">
              <a:solidFill>
                <a:srgbClr val="ECECF1"/>
              </a:solidFill>
              <a:effectLst/>
              <a:latin typeface="+mj-lt"/>
            </a:endParaRPr>
          </a:p>
          <a:p>
            <a:pPr algn="l"/>
            <a:r>
              <a:rPr lang="en-US" b="1" i="1">
                <a:solidFill>
                  <a:srgbClr val="ECECF1"/>
                </a:solidFill>
                <a:effectLst/>
                <a:latin typeface="+mj-lt"/>
              </a:rPr>
              <a:t>To prevent a situation where one content category dominates the entire platform, it will be crucial to ensure that any algorithms governing content distribution maintain a fair balance among the different categories.</a:t>
            </a:r>
          </a:p>
          <a:p>
            <a:pPr algn="l"/>
            <a:endParaRPr lang="en-US" b="1" i="1">
              <a:solidFill>
                <a:srgbClr val="ECECF1"/>
              </a:solidFill>
              <a:effectLst/>
              <a:latin typeface="+mj-lt"/>
            </a:endParaRPr>
          </a:p>
          <a:p>
            <a:pPr algn="l"/>
            <a:r>
              <a:rPr lang="en-US" b="1" i="1">
                <a:solidFill>
                  <a:srgbClr val="ECECF1"/>
                </a:solidFill>
                <a:effectLst/>
                <a:latin typeface="+mj-lt"/>
              </a:rPr>
              <a:t>By maintaining equitable exposure and promoting diversity in content, you can foster engagement across various interests and ensure a well-rounded and inclusive user experience.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1" i="0">
                <a:solidFill>
                  <a:srgbClr val="ECECF1"/>
                </a:solidFill>
                <a:effectLst/>
                <a:latin typeface="+mj-lt"/>
              </a:rPr>
              <a:t>According to this ghraph the most amount of form of content consumed by people are photo and video</a:t>
            </a:r>
            <a:endParaRPr lang="en-US" b="1" i="1">
              <a:solidFill>
                <a:srgbClr val="ECECF1"/>
              </a:solidFill>
              <a:effectLst/>
              <a:latin typeface="+mj-lt"/>
            </a:endParaRP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24482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a:solidFill>
                  <a:srgbClr val="D1D5DB"/>
                </a:solidFill>
                <a:effectLst/>
                <a:latin typeface="+mj-lt"/>
              </a:rPr>
              <a:t>In our endeavor, we not only identified the top 5 most popular categories as requested but also delved deeper into the analysis.</a:t>
            </a:r>
          </a:p>
          <a:p>
            <a:pPr algn="l"/>
            <a:endParaRPr lang="en-US" b="0" i="0">
              <a:solidFill>
                <a:srgbClr val="D1D5DB"/>
              </a:solidFill>
              <a:effectLst/>
              <a:latin typeface="+mj-lt"/>
            </a:endParaRPr>
          </a:p>
          <a:p>
            <a:pPr algn="l">
              <a:buFont typeface="Arial" panose="020B0604020202020204" pitchFamily="34" charset="0"/>
              <a:buChar char="•"/>
            </a:pPr>
            <a:r>
              <a:rPr lang="en-US" b="0" i="0">
                <a:solidFill>
                  <a:srgbClr val="D1D5DB"/>
                </a:solidFill>
                <a:effectLst/>
                <a:latin typeface="+mj-lt"/>
              </a:rPr>
              <a:t>The findings revealed that animals and science stand out as the two most sought-after categories, indicating a strong preference for "real-life" and fact-based content among users.</a:t>
            </a:r>
          </a:p>
          <a:p>
            <a:pPr algn="l">
              <a:buFont typeface="Arial" panose="020B0604020202020204" pitchFamily="34" charset="0"/>
              <a:buChar char="•"/>
            </a:pPr>
            <a:endParaRPr lang="en-US" b="0" i="0">
              <a:solidFill>
                <a:srgbClr val="D1D5DB"/>
              </a:solidFill>
              <a:effectLst/>
              <a:latin typeface="+mj-lt"/>
            </a:endParaRPr>
          </a:p>
          <a:p>
            <a:pPr algn="l">
              <a:buFont typeface="Arial" panose="020B0604020202020204" pitchFamily="34" charset="0"/>
              <a:buChar char="•"/>
            </a:pPr>
            <a:r>
              <a:rPr lang="en-US" b="0" i="0">
                <a:solidFill>
                  <a:srgbClr val="D1D5DB"/>
                </a:solidFill>
                <a:effectLst/>
                <a:latin typeface="+mj-lt"/>
              </a:rPr>
              <a:t>Additionally, we discovered that food, especially healthy eating, holds a prominent position among popular content. This valuable insight could be utilized to enhance engagement further. For instance, you might consider running a targeted campaign centered around this category or collaborating with health-conscious brands to promote relevant content.</a:t>
            </a:r>
          </a:p>
          <a:p>
            <a:pPr algn="l">
              <a:buFont typeface="Arial" panose="020B0604020202020204" pitchFamily="34" charset="0"/>
              <a:buChar char="•"/>
            </a:pPr>
            <a:endParaRPr lang="en-US" b="0" i="0">
              <a:solidFill>
                <a:srgbClr val="D1D5DB"/>
              </a:solidFill>
              <a:effectLst/>
              <a:latin typeface="+mj-lt"/>
            </a:endParaRPr>
          </a:p>
          <a:p>
            <a:pPr algn="l">
              <a:buFont typeface="Arial" panose="020B0604020202020204" pitchFamily="34" charset="0"/>
              <a:buChar char="•"/>
            </a:pPr>
            <a:r>
              <a:rPr lang="en-US" b="0" i="0">
                <a:solidFill>
                  <a:srgbClr val="D1D5DB"/>
                </a:solidFill>
                <a:effectLst/>
                <a:latin typeface="+mj-lt"/>
              </a:rPr>
              <a:t>While the analysis provided valuable insights, we are prepared to take it to the next level. At Accenture, we possess the expertise required to implement real-time insights across your organization, enabling you to make data-driven decisions. We are eager to support you in this endeavor.</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endParaRPr lang="en-US" b="0" i="0">
              <a:solidFill>
                <a:srgbClr val="ACABBD"/>
              </a:solidFill>
              <a:effectLst/>
              <a:latin typeface="ABCDiatype"/>
            </a:endParaRPr>
          </a:p>
          <a:p>
            <a:pPr algn="l"/>
            <a:r>
              <a:rPr lang="en-US" b="0" i="0">
                <a:solidFill>
                  <a:srgbClr val="ECECF1"/>
                </a:solidFill>
                <a:effectLst/>
                <a:latin typeface="+mj-lt"/>
              </a:rPr>
              <a:t>Thank you for listening. I am open to any inquiries you might have. Please feel free to ask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solidFill>
                  <a:srgbClr val="C00000"/>
                </a:solidFill>
                <a:latin typeface="+mj-lt"/>
              </a:rPr>
              <a:t>Today's agenda will be as follows:</a:t>
            </a:r>
          </a:p>
          <a:p>
            <a:pPr lvl="0"/>
            <a:endParaRPr lang="en-US" dirty="0">
              <a:solidFill>
                <a:srgbClr val="C00000"/>
              </a:solidFill>
              <a:latin typeface="+mj-lt"/>
            </a:endParaRPr>
          </a:p>
          <a:p>
            <a:pPr algn="l">
              <a:buFont typeface="+mj-lt"/>
              <a:buAutoNum type="arabicPeriod"/>
            </a:pPr>
            <a:r>
              <a:rPr lang="en-US" b="0" i="0">
                <a:solidFill>
                  <a:srgbClr val="C00000"/>
                </a:solidFill>
                <a:effectLst/>
                <a:latin typeface="+mj-lt"/>
              </a:rPr>
              <a:t>Overview: We'll start by giving you an easy-to-understand summary of the entire project, explaining the main business problem we're addressing and the specific requirements we need to meet.</a:t>
            </a:r>
          </a:p>
          <a:p>
            <a:pPr algn="l">
              <a:buFont typeface="+mj-lt"/>
              <a:buAutoNum type="arabicPeriod"/>
            </a:pPr>
            <a:r>
              <a:rPr lang="en-US" b="0" i="0">
                <a:solidFill>
                  <a:srgbClr val="C00000"/>
                </a:solidFill>
                <a:effectLst/>
                <a:latin typeface="+mj-lt"/>
              </a:rPr>
              <a:t>The Problem: Next, we'll delve into the specific challenge our Data Analytics team has been working on. We'll explain why this problem is significant and how it impacts our overall objectives.</a:t>
            </a:r>
          </a:p>
          <a:p>
            <a:pPr algn="l">
              <a:buFont typeface="+mj-lt"/>
              <a:buAutoNum type="arabicPeriod"/>
            </a:pPr>
            <a:r>
              <a:rPr lang="en-US" b="0" i="0">
                <a:solidFill>
                  <a:srgbClr val="C00000"/>
                </a:solidFill>
                <a:effectLst/>
                <a:latin typeface="+mj-lt"/>
              </a:rPr>
              <a:t>Our Team: We'll introduce the members of our team who are responsible for tackling this task. They bring unique skills and expertise to ensure we get the best possible results.</a:t>
            </a:r>
          </a:p>
          <a:p>
            <a:pPr algn="l">
              <a:buFont typeface="+mj-lt"/>
              <a:buAutoNum type="arabicPeriod"/>
            </a:pPr>
            <a:r>
              <a:rPr lang="en-US" b="0" i="0">
                <a:solidFill>
                  <a:srgbClr val="C00000"/>
                </a:solidFill>
                <a:effectLst/>
                <a:latin typeface="+mj-lt"/>
              </a:rPr>
              <a:t>The Process: We'll walk you through the step-by-step approach we followed to complete this task. This will help you grasp how we handle similar tasks and ensure transparency in our methods.</a:t>
            </a:r>
          </a:p>
          <a:p>
            <a:pPr algn="l">
              <a:buFont typeface="+mj-lt"/>
              <a:buAutoNum type="arabicPeriod"/>
            </a:pPr>
            <a:r>
              <a:rPr lang="en-US" b="0" i="0">
                <a:solidFill>
                  <a:srgbClr val="C00000"/>
                </a:solidFill>
                <a:effectLst/>
                <a:latin typeface="+mj-lt"/>
              </a:rPr>
              <a:t>The Results: Finally, we'll share the most crucial part – the results! We'll present the valuable insights and visualizations we gained from our analysis. These findings will shed light on important aspects related to the project.</a:t>
            </a:r>
          </a:p>
          <a:p>
            <a:pPr lvl="0"/>
            <a:endParaRPr lang="en-US" dirty="0">
              <a:latin typeface="+mj-lt"/>
            </a:endParaRPr>
          </a:p>
          <a:p>
            <a:pPr lvl="0"/>
            <a:r>
              <a:rPr lang="en-US" dirty="0">
                <a:latin typeface="+mj-lt"/>
              </a:rPr>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a:solidFill>
                  <a:srgbClr val="D1D5DB"/>
                </a:solidFill>
                <a:effectLst/>
                <a:latin typeface="+mj-lt"/>
              </a:rPr>
              <a:t>Here are the main tasks we are focusing on:</a:t>
            </a:r>
          </a:p>
          <a:p>
            <a:pPr algn="l"/>
            <a:endParaRPr lang="en-US" b="0" i="0">
              <a:solidFill>
                <a:srgbClr val="D1D5DB"/>
              </a:solidFill>
              <a:effectLst/>
              <a:latin typeface="+mj-lt"/>
            </a:endParaRPr>
          </a:p>
          <a:p>
            <a:pPr algn="l">
              <a:buFont typeface="+mj-lt"/>
              <a:buAutoNum type="arabicPeriod"/>
            </a:pPr>
            <a:r>
              <a:rPr lang="en-US" b="0" i="0">
                <a:solidFill>
                  <a:srgbClr val="D1D5DB"/>
                </a:solidFill>
                <a:effectLst/>
                <a:latin typeface="+mj-lt"/>
              </a:rPr>
              <a:t>Big Data Practice Audit: We are examining how Social Buzz handles their large amount of data. We will share the best ways to manage this data based on our industry knowledge and expertise.</a:t>
            </a:r>
          </a:p>
          <a:p>
            <a:pPr algn="l">
              <a:buFont typeface="+mj-lt"/>
              <a:buAutoNum type="arabicPeriod"/>
            </a:pPr>
            <a:endParaRPr lang="en-US" b="0" i="0">
              <a:solidFill>
                <a:srgbClr val="D1D5DB"/>
              </a:solidFill>
              <a:effectLst/>
              <a:latin typeface="+mj-lt"/>
            </a:endParaRPr>
          </a:p>
          <a:p>
            <a:pPr algn="l">
              <a:buFont typeface="+mj-lt"/>
              <a:buAutoNum type="arabicPeriod"/>
            </a:pPr>
            <a:r>
              <a:rPr lang="en-US" b="0" i="0">
                <a:solidFill>
                  <a:srgbClr val="D1D5DB"/>
                </a:solidFill>
                <a:effectLst/>
                <a:latin typeface="+mj-lt"/>
              </a:rPr>
              <a:t>IPO Guidance: Social Buzz is planning to go public, and we will be there to support them throughout this process. We have experience with successful IPOs and will help ensure everything goes smoothly.</a:t>
            </a:r>
          </a:p>
          <a:p>
            <a:pPr algn="l">
              <a:buFont typeface="+mj-lt"/>
              <a:buAutoNum type="arabicPeriod"/>
            </a:pPr>
            <a:endParaRPr lang="en-US" b="0" i="0">
              <a:solidFill>
                <a:srgbClr val="D1D5DB"/>
              </a:solidFill>
              <a:effectLst/>
              <a:latin typeface="+mj-lt"/>
            </a:endParaRPr>
          </a:p>
          <a:p>
            <a:pPr algn="l">
              <a:buFont typeface="+mj-lt"/>
              <a:buAutoNum type="arabicPeriod"/>
            </a:pPr>
            <a:r>
              <a:rPr lang="en-US" b="0" i="0">
                <a:solidFill>
                  <a:srgbClr val="D1D5DB"/>
                </a:solidFill>
                <a:effectLst/>
                <a:latin typeface="+mj-lt"/>
              </a:rPr>
              <a:t>Content Analysis: We analyzed Social Buzz's data to find out what types of content are the most popular among their audience. This information will help them create more engaging content.</a:t>
            </a:r>
          </a:p>
          <a:p>
            <a:pPr algn="l"/>
            <a:r>
              <a:rPr lang="en-US" b="0" i="0">
                <a:solidFill>
                  <a:srgbClr val="D1D5DB"/>
                </a:solidFill>
                <a:effectLst/>
                <a:latin typeface="+mj-lt"/>
              </a:rPr>
              <a:t>Our goal i</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a:solidFill>
                  <a:srgbClr val="ECECF1"/>
                </a:solidFill>
                <a:effectLst/>
                <a:latin typeface="+mj-lt"/>
              </a:rPr>
              <a:t>The focus of our Data Analytics team has been on a critical aspect related to Social Buzz's massive scale of operations and the challenges it poses.</a:t>
            </a:r>
          </a:p>
          <a:p>
            <a:pPr algn="l"/>
            <a:endParaRPr lang="en-US" b="0" i="0">
              <a:solidFill>
                <a:srgbClr val="ECECF1"/>
              </a:solidFill>
              <a:effectLst/>
              <a:latin typeface="+mj-lt"/>
            </a:endParaRPr>
          </a:p>
          <a:p>
            <a:pPr algn="l"/>
            <a:r>
              <a:rPr lang="en-US" b="0" i="0">
                <a:solidFill>
                  <a:srgbClr val="ECECF1"/>
                </a:solidFill>
                <a:effectLst/>
                <a:latin typeface="+mj-lt"/>
              </a:rPr>
              <a:t>To give you some context, Social Buzz generates an enormous amount of data daily – over 100,000 posts, adding up to a staggering 36,500,000 posts each year. However, all this data is unstructured, making it challenging to extract valuable insights from it.</a:t>
            </a:r>
          </a:p>
          <a:p>
            <a:pPr algn="l"/>
            <a:endParaRPr lang="en-US" b="0" i="0">
              <a:solidFill>
                <a:srgbClr val="ECECF1"/>
              </a:solidFill>
              <a:effectLst/>
              <a:latin typeface="+mj-lt"/>
            </a:endParaRPr>
          </a:p>
          <a:p>
            <a:pPr algn="l"/>
            <a:r>
              <a:rPr lang="en-US" b="0" i="0">
                <a:solidFill>
                  <a:srgbClr val="ECECF1"/>
                </a:solidFill>
                <a:effectLst/>
                <a:latin typeface="+mj-lt"/>
              </a:rPr>
              <a:t>In today's world, content plays a pivotal role, as seen with major platforms like YouTube, Facebook, and Netflix, which are primarily content-driven businesses. The key lies in effectively capitalizing on this abundance of content.</a:t>
            </a:r>
          </a:p>
          <a:p>
            <a:pPr algn="l"/>
            <a:endParaRPr lang="en-US" b="0" i="0">
              <a:solidFill>
                <a:srgbClr val="ECECF1"/>
              </a:solidFill>
              <a:effectLst/>
              <a:latin typeface="+mj-lt"/>
            </a:endParaRPr>
          </a:p>
          <a:p>
            <a:pPr algn="l"/>
            <a:r>
              <a:rPr lang="en-US" b="0" i="0">
                <a:solidFill>
                  <a:srgbClr val="ECECF1"/>
                </a:solidFill>
                <a:effectLst/>
                <a:latin typeface="+mj-lt"/>
              </a:rPr>
              <a:t>Yet, it's not just about amassing vast amounts of content. The real value lies in comprehending and analyzing this data to gain a deeper understanding of the audience. By doing so, Social Buzz can offer a more personalized and enjoyable experience to its users.</a:t>
            </a:r>
          </a:p>
          <a:p>
            <a:pPr algn="l"/>
            <a:endParaRPr lang="en-US" b="0" i="0">
              <a:solidFill>
                <a:srgbClr val="ECECF1"/>
              </a:solidFill>
              <a:effectLst/>
              <a:latin typeface="+mj-lt"/>
            </a:endParaRPr>
          </a:p>
          <a:p>
            <a:pPr algn="l"/>
            <a:r>
              <a:rPr lang="en-US" b="0" i="0">
                <a:solidFill>
                  <a:srgbClr val="ECECF1"/>
                </a:solidFill>
                <a:effectLst/>
                <a:latin typeface="+mj-lt"/>
              </a:rPr>
              <a:t>Here's where our data analytics expertise comes into play. Through this task, we have gained invaluable insights that demonstrate how analytics can be effectively implemented at scale. These insights will empower Social Buzz to harness the true potential of their data, enhancing their operations and providing a more engaging user experience.</a:t>
            </a:r>
          </a:p>
          <a:p>
            <a:pPr algn="l"/>
            <a:endParaRPr lang="en-US" b="0" i="0">
              <a:solidFill>
                <a:srgbClr val="ECECF1"/>
              </a:solidFill>
              <a:effectLst/>
              <a:latin typeface="+mj-lt"/>
            </a:endParaRPr>
          </a:p>
          <a:p>
            <a:pPr algn="l"/>
            <a:r>
              <a:rPr lang="en-US" b="0" i="0">
                <a:solidFill>
                  <a:srgbClr val="ECECF1"/>
                </a:solidFill>
                <a:effectLst/>
                <a:latin typeface="+mj-lt"/>
              </a:rPr>
              <a:t>In summary, our Data Analytics team's efforts have been centered around leveraging data to unlock opportunities for Social Buzz and enable them to thrive in a content-driven world. The outcomes of our analysis will guide them in taking data analytics to the next level and achieving a remarkable impact on their platform.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latin typeface="+mj-lt"/>
              </a:rPr>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latin typeface="+mj-lt"/>
            </a:endParaRPr>
          </a:p>
          <a:p>
            <a:pPr lvl="0"/>
            <a:r>
              <a:rPr lang="en-US" dirty="0">
                <a:latin typeface="+mj-lt"/>
              </a:rPr>
              <a:t>Marcus </a:t>
            </a:r>
            <a:r>
              <a:rPr lang="en-US" dirty="0" err="1">
                <a:latin typeface="+mj-lt"/>
              </a:rPr>
              <a:t>Rompton</a:t>
            </a:r>
            <a:r>
              <a:rPr lang="en-US" dirty="0">
                <a:latin typeface="+mj-lt"/>
              </a:rPr>
              <a:t>, a senior principal has worked with the worlds biggest clients on solving their data problems and was heavily involved in the data engineering side of this project.</a:t>
            </a:r>
          </a:p>
          <a:p>
            <a:pPr lvl="0"/>
            <a:endParaRPr lang="en-US" dirty="0">
              <a:latin typeface="+mj-lt"/>
            </a:endParaRPr>
          </a:p>
          <a:p>
            <a:pPr lvl="0"/>
            <a:r>
              <a:rPr lang="en-US" dirty="0">
                <a:latin typeface="+mj-lt"/>
              </a:rPr>
              <a:t>And finally myself, Shivani Mishra,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latin typeface="+mj-lt"/>
              </a:rPr>
              <a:t>So, how did we tackle this problem? </a:t>
            </a:r>
          </a:p>
          <a:p>
            <a:pPr lvl="0"/>
            <a:endParaRPr lang="en-US" dirty="0">
              <a:latin typeface="+mj-lt"/>
            </a:endParaRPr>
          </a:p>
          <a:p>
            <a:pPr lvl="0"/>
            <a:r>
              <a:rPr lang="en-US" dirty="0">
                <a:latin typeface="+mj-lt"/>
              </a:rPr>
              <a:t>Well we approached it in 5 steps:</a:t>
            </a:r>
          </a:p>
          <a:p>
            <a:pPr lvl="0"/>
            <a:endParaRPr lang="en-US" dirty="0">
              <a:latin typeface="+mj-lt"/>
            </a:endParaRPr>
          </a:p>
          <a:p>
            <a:pPr lvl="0"/>
            <a:r>
              <a:rPr lang="en-US" dirty="0">
                <a:latin typeface="+mj-lt"/>
              </a:rPr>
              <a:t>1. Data understanding - the key to success on any data project is to understand the data in detail. So we took the time to understand the data model and domain of your business.</a:t>
            </a:r>
          </a:p>
          <a:p>
            <a:pPr lvl="0"/>
            <a:r>
              <a:rPr lang="en-US" dirty="0">
                <a:latin typeface="+mj-lt"/>
              </a:rPr>
              <a:t>2. Data cleaning - after understanding your business, we then cleaned the available datasets and thought about what an ideal dataset should look like for this problem.</a:t>
            </a:r>
          </a:p>
          <a:p>
            <a:pPr lvl="0"/>
            <a:r>
              <a:rPr lang="en-US" dirty="0">
                <a:latin typeface="+mj-lt"/>
              </a:rPr>
              <a:t>3. Data modelling - After ensuring the data was clean for analysis, we needed to process and model this data into a dataset that can precisely answer the business questions and produce the results needed.</a:t>
            </a:r>
          </a:p>
          <a:p>
            <a:pPr lvl="0"/>
            <a:r>
              <a:rPr lang="en-US" dirty="0">
                <a:latin typeface="+mj-lt"/>
              </a:rPr>
              <a:t>4. Data analysis - With our new dataset, we used our analytical expertise to uncover insights from this dataset and to produce visualizations to describe the insights.</a:t>
            </a:r>
          </a:p>
          <a:p>
            <a:pPr lvl="0"/>
            <a:r>
              <a:rPr lang="en-US" dirty="0">
                <a:latin typeface="+mj-lt"/>
              </a:rPr>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a:t>
            </a:r>
            <a:r>
              <a:rPr lang="en-US"/>
              <a:t>top 16 </a:t>
            </a:r>
            <a:r>
              <a:rPr lang="en-US" dirty="0"/>
              <a:t>most popular categories of </a:t>
            </a:r>
            <a:r>
              <a:rPr lang="en-US"/>
              <a:t>posts in descending </a:t>
            </a:r>
            <a:r>
              <a:rPr lang="en-US" dirty="0"/>
              <a:t>order.</a:t>
            </a:r>
          </a:p>
          <a:p>
            <a:pPr lvl="0"/>
            <a:endParaRPr lang="en-US" dirty="0"/>
          </a:p>
          <a:p>
            <a:pPr lvl="0"/>
            <a:r>
              <a:rPr lang="en-US"/>
              <a:t>We wanted to give you an overall number for you future planning too</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1" i="0">
                <a:solidFill>
                  <a:srgbClr val="ECECF1"/>
                </a:solidFill>
                <a:effectLst/>
                <a:latin typeface="+mj-lt"/>
              </a:rPr>
              <a:t>Based on our analysis, we found that the top 5 most popular categories of posts are animals, science, healthy eating, technology, and food, in descending order of popularity.</a:t>
            </a:r>
          </a:p>
          <a:p>
            <a:pPr algn="l"/>
            <a:endParaRPr lang="en-US" b="0" i="0">
              <a:solidFill>
                <a:srgbClr val="ECECF1"/>
              </a:solidFill>
              <a:effectLst/>
              <a:latin typeface="+mj-lt"/>
            </a:endParaRPr>
          </a:p>
          <a:p>
            <a:pPr algn="l"/>
            <a:r>
              <a:rPr lang="en-US" b="1" i="1">
                <a:solidFill>
                  <a:srgbClr val="ECECF1"/>
                </a:solidFill>
                <a:effectLst/>
                <a:latin typeface="+mj-lt"/>
              </a:rPr>
              <a:t>Animals received the highest aggregate popularity score, reaching around 68,624. It's intriguing to note that both food and healthy eating made it to the top 5, indicating that food-related content is highly engaging.</a:t>
            </a:r>
          </a:p>
          <a:p>
            <a:pPr algn="l"/>
            <a:endParaRPr lang="en-US" b="1" i="1">
              <a:solidFill>
                <a:srgbClr val="ECECF1"/>
              </a:solidFill>
              <a:effectLst/>
              <a:latin typeface="+mj-lt"/>
            </a:endParaRPr>
          </a:p>
          <a:p>
            <a:pPr algn="l"/>
            <a:r>
              <a:rPr lang="en-US" b="1" i="1">
                <a:solidFill>
                  <a:srgbClr val="ECECF1"/>
                </a:solidFill>
                <a:effectLst/>
                <a:latin typeface="+mj-lt"/>
              </a:rPr>
              <a:t>Furthermore, healthy eating ranked slightly higher than food, suggesting that your user base may have a significant number of health-conscious individuals.</a:t>
            </a:r>
          </a:p>
          <a:p>
            <a:pPr algn="l"/>
            <a:endParaRPr lang="en-US" b="1" i="1">
              <a:solidFill>
                <a:srgbClr val="ECECF1"/>
              </a:solidFill>
              <a:effectLst/>
              <a:latin typeface="+mj-lt"/>
            </a:endParaRPr>
          </a:p>
          <a:p>
            <a:pPr algn="l"/>
            <a:r>
              <a:rPr lang="en-US" b="1" i="1">
                <a:solidFill>
                  <a:srgbClr val="ECECF1"/>
                </a:solidFill>
                <a:effectLst/>
                <a:latin typeface="+mj-lt"/>
              </a:rPr>
              <a:t>Additionally, we observed a strong interest in science and technology content. This suggests that people enjoy consuming factual information and snippets of knowledge they can learn from.</a:t>
            </a:r>
          </a:p>
          <a:p>
            <a:pPr algn="l"/>
            <a:endParaRPr lang="en-US" b="1" i="1">
              <a:solidFill>
                <a:srgbClr val="ECECF1"/>
              </a:solidFill>
              <a:effectLst/>
              <a:latin typeface="+mj-lt"/>
            </a:endParaRPr>
          </a:p>
          <a:p>
            <a:pPr algn="l"/>
            <a:r>
              <a:rPr lang="en-US" b="1" i="1">
                <a:solidFill>
                  <a:srgbClr val="ECECF1"/>
                </a:solidFill>
                <a:effectLst/>
                <a:latin typeface="+mj-lt"/>
              </a:rPr>
              <a:t>These insights provide valuable information about what resonates with your audience and can help guide your content strategy to enhance user engagement and satisfaction.</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83505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7711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601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2751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6829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258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128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984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9903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232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487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39300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53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5466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122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6296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409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450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7/29/2023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345871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14249400" y="824284"/>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2145558"/>
            <a:ext cx="5482998" cy="569386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Footlight MT Light" panose="0204060206030A020304" pitchFamily="18" charset="0"/>
                <a:ea typeface="Gadugi" panose="020B0502040204020203" pitchFamily="34" charset="0"/>
              </a:rPr>
              <a:t>Data</a:t>
            </a:r>
          </a:p>
          <a:p>
            <a:pPr algn="ctr">
              <a:lnSpc>
                <a:spcPts val="11059"/>
              </a:lnSpc>
            </a:pPr>
            <a:r>
              <a:rPr lang="en-US" sz="10533" spc="-105">
                <a:solidFill>
                  <a:srgbClr val="FFFFFF"/>
                </a:solidFill>
                <a:latin typeface="Footlight MT Light" panose="0204060206030A020304" pitchFamily="18" charset="0"/>
                <a:ea typeface="Gadugi" panose="020B0502040204020203" pitchFamily="34" charset="0"/>
              </a:rPr>
              <a:t>Analysis</a:t>
            </a:r>
          </a:p>
          <a:p>
            <a:pPr algn="ctr">
              <a:lnSpc>
                <a:spcPts val="11059"/>
              </a:lnSpc>
            </a:pPr>
            <a:r>
              <a:rPr lang="en-US" sz="10533" spc="-105">
                <a:solidFill>
                  <a:srgbClr val="FFFFFF"/>
                </a:solidFill>
                <a:latin typeface="Footlight MT Light" panose="0204060206030A020304" pitchFamily="18" charset="0"/>
                <a:ea typeface="Gadugi" panose="020B0502040204020203" pitchFamily="34" charset="0"/>
              </a:rPr>
              <a:t>On Social Buzz</a:t>
            </a:r>
            <a:endParaRPr lang="en-US" sz="10533" spc="-105" dirty="0">
              <a:solidFill>
                <a:srgbClr val="FFFFFF"/>
              </a:solidFill>
              <a:latin typeface="Footlight MT Light" panose="0204060206030A020304" pitchFamily="18" charset="0"/>
              <a:ea typeface="Gadug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02F64B0A-0BA6-A8B0-1978-1D380DC1F7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2401" y="1308370"/>
            <a:ext cx="11677684" cy="7824285"/>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120F3EE-852E-732E-8204-32D6419E0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4289" y="1670088"/>
            <a:ext cx="13835623" cy="7083412"/>
          </a:xfrm>
          <a:prstGeom prst="rect">
            <a:avLst/>
          </a:prstGeom>
        </p:spPr>
      </p:pic>
    </p:spTree>
    <p:extLst>
      <p:ext uri="{BB962C8B-B14F-4D97-AF65-F5344CB8AC3E}">
        <p14:creationId xmlns:p14="http://schemas.microsoft.com/office/powerpoint/2010/main" val="1724261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rcRect l="4069" t="1617" r="4069" b="1617"/>
          <a:stretch>
            <a:fillRect/>
          </a:stretch>
        </p:blipFill>
        <p:spPr>
          <a:xfrm>
            <a:off x="423325" y="1177754"/>
            <a:ext cx="5036754" cy="7963390"/>
          </a:xfrm>
          <a:prstGeom prst="rect">
            <a:avLst/>
          </a:prstGeom>
        </p:spPr>
      </p:pic>
      <p:sp>
        <p:nvSpPr>
          <p:cNvPr id="6" name="TextBox 6"/>
          <p:cNvSpPr txBox="1"/>
          <p:nvPr/>
        </p:nvSpPr>
        <p:spPr>
          <a:xfrm>
            <a:off x="6051097" y="1104003"/>
            <a:ext cx="4703553" cy="1231106"/>
          </a:xfrm>
          <a:prstGeom prst="rect">
            <a:avLst/>
          </a:prstGeom>
        </p:spPr>
        <p:txBody>
          <a:bodyPr wrap="square"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287000" y="342900"/>
            <a:ext cx="7812948" cy="10287000"/>
          </a:xfrm>
          <a:prstGeom prst="rect">
            <a:avLst/>
          </a:prstGeom>
          <a:solidFill>
            <a:srgbClr val="000000">
              <a:alpha val="3922"/>
            </a:srgbClr>
          </a:solidFill>
        </p:spPr>
        <p:txBody>
          <a:bodyPr/>
          <a:lstStyle/>
          <a:p>
            <a:endParaRPr lang="en-IN"/>
          </a:p>
        </p:txBody>
      </p:sp>
      <p:sp>
        <p:nvSpPr>
          <p:cNvPr id="29" name="TextBox 9">
            <a:extLst>
              <a:ext uri="{FF2B5EF4-FFF2-40B4-BE49-F238E27FC236}">
                <a16:creationId xmlns:a16="http://schemas.microsoft.com/office/drawing/2014/main" id="{9BE98286-20D0-0F43-95FD-A7486B483CB2}"/>
              </a:ext>
            </a:extLst>
          </p:cNvPr>
          <p:cNvSpPr txBox="1"/>
          <p:nvPr/>
        </p:nvSpPr>
        <p:spPr>
          <a:xfrm>
            <a:off x="11557024" y="3579960"/>
            <a:ext cx="5677467" cy="339901"/>
          </a:xfrm>
          <a:prstGeom prst="rect">
            <a:avLst/>
          </a:prstGeom>
        </p:spPr>
        <p:txBody>
          <a:bodyPr lIns="0" tIns="0" rIns="0" bIns="0" rtlCol="0" anchor="t">
            <a:spAutoFit/>
          </a:bodyPr>
          <a:lstStyle/>
          <a:p>
            <a:pPr>
              <a:lnSpc>
                <a:spcPts val="2940"/>
              </a:lnSpc>
            </a:pPr>
            <a:r>
              <a:rPr lang="en-US" sz="2100" spc="-21">
                <a:latin typeface="Engravers MT" panose="02090707080505020304" pitchFamily="18" charset="0"/>
                <a:ea typeface="Gadugi" panose="020B0502040204020203" pitchFamily="34" charset="0"/>
              </a:rPr>
              <a:t>INSIGHT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11581833" y="1534324"/>
            <a:ext cx="5677467" cy="339901"/>
          </a:xfrm>
          <a:prstGeom prst="rect">
            <a:avLst/>
          </a:prstGeom>
        </p:spPr>
        <p:txBody>
          <a:bodyPr lIns="0" tIns="0" rIns="0" bIns="0" rtlCol="0" anchor="t">
            <a:spAutoFit/>
          </a:bodyPr>
          <a:lstStyle/>
          <a:p>
            <a:pPr>
              <a:lnSpc>
                <a:spcPts val="2940"/>
              </a:lnSpc>
            </a:pPr>
            <a:r>
              <a:rPr lang="en-US" sz="2100" spc="-21">
                <a:latin typeface="Engravers MT" panose="02090707080505020304" pitchFamily="18" charset="0"/>
                <a:ea typeface="Gadugi" panose="020B0502040204020203" pitchFamily="34" charset="0"/>
              </a:rPr>
              <a:t>ANALYSIS</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48161" y="6506342"/>
            <a:ext cx="5677467" cy="341953"/>
          </a:xfrm>
          <a:prstGeom prst="rect">
            <a:avLst/>
          </a:prstGeom>
        </p:spPr>
        <p:txBody>
          <a:bodyPr lIns="0" tIns="0" rIns="0" bIns="0" rtlCol="0" anchor="t">
            <a:spAutoFit/>
          </a:bodyPr>
          <a:lstStyle/>
          <a:p>
            <a:pPr>
              <a:lnSpc>
                <a:spcPts val="2940"/>
              </a:lnSpc>
            </a:pPr>
            <a:r>
              <a:rPr lang="en-US" sz="2100" spc="-21" dirty="0">
                <a:latin typeface="Engravers MT" panose="02090707080505020304" pitchFamily="18" charset="0"/>
                <a:ea typeface="Gadugi" panose="020B0502040204020203" pitchFamily="34" charset="0"/>
              </a:rPr>
              <a:t>NEXT STEPS</a:t>
            </a:r>
          </a:p>
        </p:txBody>
      </p:sp>
      <p:sp>
        <p:nvSpPr>
          <p:cNvPr id="22" name="TextBox 12">
            <a:extLst>
              <a:ext uri="{FF2B5EF4-FFF2-40B4-BE49-F238E27FC236}">
                <a16:creationId xmlns:a16="http://schemas.microsoft.com/office/drawing/2014/main" id="{5065D491-4973-9623-5FDB-7B2908D25CB4}"/>
              </a:ext>
            </a:extLst>
          </p:cNvPr>
          <p:cNvSpPr txBox="1"/>
          <p:nvPr/>
        </p:nvSpPr>
        <p:spPr>
          <a:xfrm>
            <a:off x="11572973" y="2135769"/>
            <a:ext cx="5677467" cy="1038746"/>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a:t>
            </a:r>
            <a:r>
              <a:rPr lang="en-US" sz="1900" spc="-19">
                <a:latin typeface="Gadugi" panose="020B0502040204020203" pitchFamily="34" charset="0"/>
                <a:ea typeface="Gadugi" panose="020B0502040204020203" pitchFamily="34" charset="0"/>
              </a:rPr>
              <a:t>the two </a:t>
            </a:r>
            <a:r>
              <a:rPr lang="en-US" sz="1900" spc="-19" dirty="0">
                <a:latin typeface="Gadugi" panose="020B0502040204020203" pitchFamily="34" charset="0"/>
                <a:ea typeface="Gadugi" panose="020B0502040204020203" pitchFamily="34" charset="0"/>
              </a:rPr>
              <a:t>most popular categories of content, showing that people enjoy "real-life" and "factual" content the most.</a:t>
            </a:r>
          </a:p>
        </p:txBody>
      </p:sp>
      <p:sp>
        <p:nvSpPr>
          <p:cNvPr id="24" name="TextBox 8">
            <a:extLst>
              <a:ext uri="{FF2B5EF4-FFF2-40B4-BE49-F238E27FC236}">
                <a16:creationId xmlns:a16="http://schemas.microsoft.com/office/drawing/2014/main" id="{66BE26ED-F92C-513F-700B-ABA3D78FB2AF}"/>
              </a:ext>
            </a:extLst>
          </p:cNvPr>
          <p:cNvSpPr txBox="1"/>
          <p:nvPr/>
        </p:nvSpPr>
        <p:spPr>
          <a:xfrm>
            <a:off x="11581833" y="4167429"/>
            <a:ext cx="5677467" cy="2046138"/>
          </a:xfrm>
          <a:prstGeom prst="rect">
            <a:avLst/>
          </a:prstGeom>
        </p:spPr>
        <p:txBody>
          <a:bodyPr wrap="square"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35" name="TextBox 15">
            <a:extLst>
              <a:ext uri="{FF2B5EF4-FFF2-40B4-BE49-F238E27FC236}">
                <a16:creationId xmlns:a16="http://schemas.microsoft.com/office/drawing/2014/main" id="{5CCF296D-ED55-9C4C-414A-7A9534D431FC}"/>
              </a:ext>
            </a:extLst>
          </p:cNvPr>
          <p:cNvSpPr txBox="1"/>
          <p:nvPr/>
        </p:nvSpPr>
        <p:spPr>
          <a:xfrm>
            <a:off x="11548161" y="7141070"/>
            <a:ext cx="5677467" cy="3077766"/>
          </a:xfrm>
          <a:prstGeom prst="rect">
            <a:avLst/>
          </a:prstGeom>
        </p:spPr>
        <p:txBody>
          <a:bodyPr lIns="0" tIns="0" rIns="0" bIns="0" rtlCol="0" anchor="t">
            <a:spAutoFit/>
          </a:bodyPr>
          <a:lstStyle/>
          <a:p>
            <a:pPr algn="l">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The ad-hoc analysis provided valuable insights, but now it's essential to scale it up for real-time understanding of your business.</a:t>
            </a:r>
          </a:p>
          <a:p>
            <a:pPr algn="l">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We are equipped to guide you in implementing this analysis at a large scale, enabling you to gain immediate and continuous insights into your operations.</a:t>
            </a:r>
          </a:p>
          <a:p>
            <a:pPr algn="l">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Our expertise will help you leverage data effectively and make informed decisions to drive your business forward.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1719"/>
          </a:xfrm>
          <a:prstGeom prst="rect">
            <a:avLst/>
          </a:prstGeom>
        </p:spPr>
        <p:txBody>
          <a:bodyPr lIns="0" tIns="0" rIns="0" bIns="0" rtlCol="0" anchor="t">
            <a:spAutoFit/>
          </a:bodyPr>
          <a:lstStyle/>
          <a:p>
            <a:pPr>
              <a:lnSpc>
                <a:spcPts val="3640"/>
              </a:lnSpc>
            </a:pPr>
            <a:r>
              <a:rPr lang="en-US" sz="2600" spc="-26" dirty="0">
                <a:solidFill>
                  <a:schemeClr val="bg1"/>
                </a:solidFill>
                <a:latin typeface="Gadugi" panose="020B0502040204020203" pitchFamily="34" charset="0"/>
                <a:ea typeface="Gadugi" panose="020B0502040204020203" pitchFamily="34" charset="0"/>
              </a:rPr>
              <a:t>ANY QUESTIONS?</a:t>
            </a:r>
          </a:p>
        </p:txBody>
      </p:sp>
      <p:grpSp>
        <p:nvGrpSpPr>
          <p:cNvPr id="4" name="Group 4"/>
          <p:cNvGrpSpPr>
            <a:grpSpLocks noChangeAspect="1"/>
          </p:cNvGrpSpPr>
          <p:nvPr/>
        </p:nvGrpSpPr>
        <p:grpSpPr>
          <a:xfrm>
            <a:off x="1206323" y="3314235"/>
            <a:ext cx="2959386" cy="295938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chemeClr val="bg1"/>
                </a:solidFill>
                <a:latin typeface="Gadugi" panose="020B0502040204020203" pitchFamily="34" charset="0"/>
                <a:ea typeface="Gadugi" panose="020B050204020402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4" name="Cloud Callout 23"/>
          <p:cNvSpPr/>
          <p:nvPr/>
        </p:nvSpPr>
        <p:spPr>
          <a:xfrm>
            <a:off x="1981200" y="4178375"/>
            <a:ext cx="1676400" cy="1373871"/>
          </a:xfrm>
          <a:prstGeom prst="cloudCallo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Gadugi" panose="020B0502040204020203" pitchFamily="34" charset="0"/>
              <a:ea typeface="Gadugi"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grpSp>
        <p:nvGrpSpPr>
          <p:cNvPr id="2" name="Group 2"/>
          <p:cNvGrpSpPr/>
          <p:nvPr/>
        </p:nvGrpSpPr>
        <p:grpSpPr>
          <a:xfrm>
            <a:off x="2858010" y="2095500"/>
            <a:ext cx="8673443" cy="5550314"/>
            <a:chOff x="0" y="0"/>
            <a:chExt cx="11564591" cy="740041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latin typeface="Elephant" panose="02020904090505020303" pitchFamily="18" charset="0"/>
                  <a:ea typeface="Gadugi" panose="020B0502040204020203" pitchFamily="34" charset="0"/>
                </a:rPr>
                <a:t>Today's agenda</a:t>
              </a:r>
            </a:p>
          </p:txBody>
        </p:sp>
        <p:sp>
          <p:nvSpPr>
            <p:cNvPr id="4" name="TextBox 4"/>
            <p:cNvSpPr txBox="1"/>
            <p:nvPr/>
          </p:nvSpPr>
          <p:spPr>
            <a:xfrm>
              <a:off x="0" y="2298166"/>
              <a:ext cx="11564591" cy="5102250"/>
            </a:xfrm>
            <a:prstGeom prst="rect">
              <a:avLst/>
            </a:prstGeom>
          </p:spPr>
          <p:txBody>
            <a:bodyPr lIns="0" tIns="0" rIns="0" bIns="0" rtlCol="0" anchor="t">
              <a:spAutoFit/>
            </a:bodyPr>
            <a:lstStyle/>
            <a:p>
              <a:pPr>
                <a:lnSpc>
                  <a:spcPts val="2660"/>
                </a:lnSpc>
              </a:pPr>
              <a:r>
                <a:rPr lang="en-US" sz="3600" b="1" spc="-19">
                  <a:solidFill>
                    <a:srgbClr val="FFFF00"/>
                  </a:solidFill>
                  <a:latin typeface="Footlight MT Light" panose="0204060206030A020304" pitchFamily="18" charset="0"/>
                  <a:ea typeface="Gadugi" panose="020B0502040204020203" pitchFamily="34" charset="0"/>
                </a:rPr>
                <a:t>Project recap</a:t>
              </a:r>
            </a:p>
            <a:p>
              <a:pPr>
                <a:lnSpc>
                  <a:spcPts val="2660"/>
                </a:lnSpc>
              </a:pPr>
              <a:endParaRPr lang="en-US" sz="3600" b="1" spc="-19" dirty="0">
                <a:solidFill>
                  <a:srgbClr val="FFFF00"/>
                </a:solidFill>
                <a:latin typeface="Footlight MT Light" panose="0204060206030A020304" pitchFamily="18" charset="0"/>
                <a:ea typeface="Gadugi" panose="020B0502040204020203" pitchFamily="34" charset="0"/>
              </a:endParaRPr>
            </a:p>
            <a:p>
              <a:pPr>
                <a:lnSpc>
                  <a:spcPts val="2660"/>
                </a:lnSpc>
              </a:pPr>
              <a:r>
                <a:rPr lang="en-US" sz="3600" b="1" spc="-19">
                  <a:solidFill>
                    <a:srgbClr val="FFFF00"/>
                  </a:solidFill>
                  <a:latin typeface="Footlight MT Light" panose="0204060206030A020304" pitchFamily="18" charset="0"/>
                  <a:ea typeface="Gadugi" panose="020B0502040204020203" pitchFamily="34" charset="0"/>
                </a:rPr>
                <a:t>Problem</a:t>
              </a:r>
            </a:p>
            <a:p>
              <a:pPr>
                <a:lnSpc>
                  <a:spcPts val="2660"/>
                </a:lnSpc>
              </a:pPr>
              <a:endParaRPr lang="en-US" sz="3600" b="1" spc="-19" dirty="0">
                <a:solidFill>
                  <a:srgbClr val="FFFF00"/>
                </a:solidFill>
                <a:latin typeface="Footlight MT Light" panose="0204060206030A020304" pitchFamily="18" charset="0"/>
                <a:ea typeface="Gadugi" panose="020B0502040204020203" pitchFamily="34" charset="0"/>
              </a:endParaRPr>
            </a:p>
            <a:p>
              <a:pPr>
                <a:lnSpc>
                  <a:spcPts val="2660"/>
                </a:lnSpc>
              </a:pPr>
              <a:r>
                <a:rPr lang="en-US" sz="3600" b="1" spc="-19" dirty="0">
                  <a:solidFill>
                    <a:srgbClr val="FFFF00"/>
                  </a:solidFill>
                  <a:latin typeface="Footlight MT Light" panose="0204060206030A020304" pitchFamily="18" charset="0"/>
                  <a:ea typeface="Gadugi" panose="020B0502040204020203" pitchFamily="34" charset="0"/>
                </a:rPr>
                <a:t>The </a:t>
              </a:r>
              <a:r>
                <a:rPr lang="en-US" sz="3600" b="1" spc="-19">
                  <a:solidFill>
                    <a:srgbClr val="FFFF00"/>
                  </a:solidFill>
                  <a:latin typeface="Footlight MT Light" panose="0204060206030A020304" pitchFamily="18" charset="0"/>
                  <a:ea typeface="Gadugi" panose="020B0502040204020203" pitchFamily="34" charset="0"/>
                </a:rPr>
                <a:t>Analytics team</a:t>
              </a:r>
            </a:p>
            <a:p>
              <a:pPr>
                <a:lnSpc>
                  <a:spcPts val="2660"/>
                </a:lnSpc>
              </a:pPr>
              <a:endParaRPr lang="en-US" sz="3600" b="1" spc="-19" dirty="0">
                <a:solidFill>
                  <a:srgbClr val="FFFF00"/>
                </a:solidFill>
                <a:latin typeface="Footlight MT Light" panose="0204060206030A020304" pitchFamily="18" charset="0"/>
                <a:ea typeface="Gadugi" panose="020B0502040204020203" pitchFamily="34" charset="0"/>
              </a:endParaRPr>
            </a:p>
            <a:p>
              <a:pPr>
                <a:lnSpc>
                  <a:spcPts val="2660"/>
                </a:lnSpc>
              </a:pPr>
              <a:r>
                <a:rPr lang="en-US" sz="3600" b="1" spc="-19">
                  <a:solidFill>
                    <a:srgbClr val="FFFF00"/>
                  </a:solidFill>
                  <a:latin typeface="Footlight MT Light" panose="0204060206030A020304" pitchFamily="18" charset="0"/>
                  <a:ea typeface="Gadugi" panose="020B0502040204020203" pitchFamily="34" charset="0"/>
                </a:rPr>
                <a:t>Process</a:t>
              </a:r>
            </a:p>
            <a:p>
              <a:pPr>
                <a:lnSpc>
                  <a:spcPts val="2660"/>
                </a:lnSpc>
              </a:pPr>
              <a:endParaRPr lang="en-US" sz="3600" b="1" spc="-19" dirty="0">
                <a:solidFill>
                  <a:srgbClr val="FFFF00"/>
                </a:solidFill>
                <a:latin typeface="Footlight MT Light" panose="0204060206030A020304" pitchFamily="18" charset="0"/>
                <a:ea typeface="Gadugi" panose="020B0502040204020203" pitchFamily="34" charset="0"/>
              </a:endParaRPr>
            </a:p>
            <a:p>
              <a:pPr>
                <a:lnSpc>
                  <a:spcPts val="2660"/>
                </a:lnSpc>
              </a:pPr>
              <a:r>
                <a:rPr lang="en-US" sz="3600" b="1" spc="-19">
                  <a:solidFill>
                    <a:srgbClr val="FFFF00"/>
                  </a:solidFill>
                  <a:latin typeface="Footlight MT Light" panose="0204060206030A020304" pitchFamily="18" charset="0"/>
                  <a:ea typeface="Gadugi" panose="020B0502040204020203" pitchFamily="34" charset="0"/>
                </a:rPr>
                <a:t>Insights</a:t>
              </a:r>
            </a:p>
            <a:p>
              <a:pPr>
                <a:lnSpc>
                  <a:spcPts val="2660"/>
                </a:lnSpc>
              </a:pPr>
              <a:endParaRPr lang="en-US" sz="3600" b="1" spc="-19" dirty="0">
                <a:solidFill>
                  <a:srgbClr val="FFFF00"/>
                </a:solidFill>
                <a:latin typeface="Footlight MT Light" panose="0204060206030A020304" pitchFamily="18" charset="0"/>
                <a:ea typeface="Gadugi" panose="020B0502040204020203" pitchFamily="34" charset="0"/>
              </a:endParaRPr>
            </a:p>
            <a:p>
              <a:pPr>
                <a:lnSpc>
                  <a:spcPts val="2660"/>
                </a:lnSpc>
              </a:pPr>
              <a:r>
                <a:rPr lang="en-US" sz="3600" b="1" spc="-19" dirty="0">
                  <a:solidFill>
                    <a:srgbClr val="FFFF00"/>
                  </a:solidFill>
                  <a:latin typeface="Footlight MT Light" panose="0204060206030A020304" pitchFamily="18" charset="0"/>
                  <a:ea typeface="Gadugi"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17113" y="4703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4178067"/>
          </a:xfrm>
          <a:prstGeom prst="rect">
            <a:avLst/>
          </a:prstGeom>
          <a:noFill/>
        </p:spPr>
        <p:txBody>
          <a:bodyPr wrap="square" rtlCol="0">
            <a:spAutoFit/>
          </a:bodyPr>
          <a:lstStyle/>
          <a:p>
            <a:pPr>
              <a:lnSpc>
                <a:spcPts val="2660"/>
              </a:lnSpc>
            </a:pPr>
            <a:r>
              <a:rPr lang="en-US" sz="1900" spc="-19" dirty="0">
                <a:latin typeface="Eras Medium ITC" panose="020B0602030504020804" pitchFamily="34" charset="0"/>
                <a:ea typeface="Gadugi" panose="020B0502040204020203" pitchFamily="34" charset="0"/>
              </a:rPr>
              <a:t>Social Buzz is a fast growing technology unicorn that need to adapt quickly to it's global scale. Accenture has begun </a:t>
            </a:r>
            <a:r>
              <a:rPr lang="en-US" sz="1900" spc="-19">
                <a:latin typeface="Eras Medium ITC" panose="020B0602030504020804" pitchFamily="34" charset="0"/>
                <a:ea typeface="Gadugi" panose="020B0502040204020203" pitchFamily="34" charset="0"/>
              </a:rPr>
              <a:t>a 2month </a:t>
            </a:r>
            <a:r>
              <a:rPr lang="en-US" sz="1900" spc="-19" dirty="0">
                <a:latin typeface="Eras Medium ITC" panose="020B0602030504020804" pitchFamily="34" charset="0"/>
                <a:ea typeface="Gadugi" panose="020B0502040204020203" pitchFamily="34" charset="0"/>
              </a:rPr>
              <a:t>POC focusing on these tasks:</a:t>
            </a:r>
          </a:p>
          <a:p>
            <a:pPr>
              <a:lnSpc>
                <a:spcPts val="2660"/>
              </a:lnSpc>
            </a:pPr>
            <a:endParaRPr lang="en-US" sz="1900"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1900" spc="-19" dirty="0">
                <a:latin typeface="Courgette" panose="02000603070400060004" pitchFamily="2" charset="0"/>
                <a:ea typeface="Gadugi" panose="020B0502040204020203" pitchFamily="34" charset="0"/>
              </a:rPr>
              <a:t>An audit of Social Buzz's big </a:t>
            </a:r>
            <a:r>
              <a:rPr lang="en-US" sz="1900" spc="-19">
                <a:latin typeface="Courgette" panose="02000603070400060004" pitchFamily="2" charset="0"/>
                <a:ea typeface="Gadugi" panose="020B0502040204020203" pitchFamily="34" charset="0"/>
              </a:rPr>
              <a:t>data practice</a:t>
            </a:r>
          </a:p>
          <a:p>
            <a:pPr marL="410211" lvl="1" indent="-205106">
              <a:lnSpc>
                <a:spcPts val="2660"/>
              </a:lnSpc>
              <a:buFont typeface="Arial"/>
              <a:buChar char="•"/>
            </a:pPr>
            <a:endParaRPr lang="en-US" sz="1900" spc="-19" dirty="0">
              <a:latin typeface="Courgette" panose="02000603070400060004" pitchFamily="2" charset="0"/>
              <a:ea typeface="Gadugi" panose="020B0502040204020203" pitchFamily="34" charset="0"/>
            </a:endParaRPr>
          </a:p>
          <a:p>
            <a:pPr marL="410211" lvl="1" indent="-205106">
              <a:lnSpc>
                <a:spcPts val="2660"/>
              </a:lnSpc>
              <a:buFont typeface="Arial"/>
              <a:buChar char="•"/>
            </a:pPr>
            <a:r>
              <a:rPr lang="en-US" sz="1900" spc="-19" dirty="0">
                <a:latin typeface="Courgette" panose="02000603070400060004" pitchFamily="2" charset="0"/>
                <a:ea typeface="Gadugi" panose="020B0502040204020203" pitchFamily="34" charset="0"/>
              </a:rPr>
              <a:t>Recommendations for a </a:t>
            </a:r>
            <a:r>
              <a:rPr lang="en-US" sz="1900" spc="-19">
                <a:latin typeface="Courgette" panose="02000603070400060004" pitchFamily="2" charset="0"/>
                <a:ea typeface="Gadugi" panose="020B0502040204020203" pitchFamily="34" charset="0"/>
              </a:rPr>
              <a:t>successful IPO</a:t>
            </a:r>
          </a:p>
          <a:p>
            <a:pPr marL="410211" lvl="1" indent="-205106">
              <a:lnSpc>
                <a:spcPts val="2660"/>
              </a:lnSpc>
              <a:buFont typeface="Arial"/>
              <a:buChar char="•"/>
            </a:pPr>
            <a:endParaRPr lang="en-US" sz="1900" spc="-19" dirty="0">
              <a:latin typeface="Courgette" panose="02000603070400060004" pitchFamily="2" charset="0"/>
              <a:ea typeface="Gadugi" panose="020B0502040204020203" pitchFamily="34" charset="0"/>
            </a:endParaRPr>
          </a:p>
          <a:p>
            <a:pPr marL="410210" lvl="1" indent="-205105">
              <a:lnSpc>
                <a:spcPts val="2660"/>
              </a:lnSpc>
              <a:buFont typeface="Arial"/>
              <a:buChar char="•"/>
            </a:pPr>
            <a:r>
              <a:rPr lang="en-US" sz="1900" spc="-19" dirty="0">
                <a:latin typeface="Courgette" panose="02000603070400060004" pitchFamily="2" charset="0"/>
                <a:ea typeface="Gadugi" panose="020B0502040204020203" pitchFamily="34" charset="0"/>
              </a:rPr>
              <a:t>Analysis to find Social Buzz's top 5 most popular categories of content </a:t>
            </a:r>
          </a:p>
          <a:p>
            <a:endParaRPr lang="en-AU" dirty="0">
              <a:latin typeface="Gadugi" panose="020B0502040204020203" pitchFamily="34" charset="0"/>
              <a:ea typeface="Gadug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Gadugi" panose="020B0502040204020203" pitchFamily="34" charset="0"/>
                  <a:ea typeface="Gadugi" panose="020B0502040204020203" pitchFamily="34" charset="0"/>
                </a:endParaRPr>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b="1" spc="-19" dirty="0">
                <a:solidFill>
                  <a:srgbClr val="FFFF00"/>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25721"/>
          </a:xfrm>
          <a:prstGeom prst="rect">
            <a:avLst/>
          </a:prstGeom>
        </p:spPr>
        <p:txBody>
          <a:bodyPr lIns="0" tIns="0" rIns="0" bIns="0" rtlCol="0" anchor="t">
            <a:spAutoFit/>
          </a:bodyPr>
          <a:lstStyle/>
          <a:p>
            <a:pPr>
              <a:lnSpc>
                <a:spcPts val="4480"/>
              </a:lnSpc>
            </a:pPr>
            <a:r>
              <a:rPr lang="en-US" sz="3200" spc="-32">
                <a:solidFill>
                  <a:srgbClr val="FFFF00"/>
                </a:solidFill>
                <a:latin typeface="Gadugi" panose="020B0502040204020203" pitchFamily="34" charset="0"/>
                <a:ea typeface="Gadugi" panose="020B0502040204020203" pitchFamily="34" charset="0"/>
              </a:rPr>
              <a:t>Over </a:t>
            </a:r>
            <a:r>
              <a:rPr lang="en-US" sz="3200" u="sng" spc="-32">
                <a:solidFill>
                  <a:srgbClr val="FFFF00"/>
                </a:solidFill>
                <a:latin typeface="Gadugi" panose="020B0502040204020203" pitchFamily="34" charset="0"/>
                <a:ea typeface="Gadugi" panose="020B0502040204020203" pitchFamily="34" charset="0"/>
              </a:rPr>
              <a:t>110000</a:t>
            </a:r>
            <a:r>
              <a:rPr lang="en-US" sz="3200" spc="-32">
                <a:solidFill>
                  <a:srgbClr val="FFFF00"/>
                </a:solidFill>
                <a:latin typeface="Gadugi" panose="020B0502040204020203" pitchFamily="34" charset="0"/>
                <a:ea typeface="Gadugi" panose="020B0502040204020203" pitchFamily="34" charset="0"/>
              </a:rPr>
              <a:t> </a:t>
            </a:r>
            <a:r>
              <a:rPr lang="en-US" sz="3200" spc="-32" dirty="0">
                <a:solidFill>
                  <a:srgbClr val="FFFF00"/>
                </a:solidFill>
                <a:latin typeface="Gadugi" panose="020B0502040204020203" pitchFamily="34" charset="0"/>
                <a:ea typeface="Gadugi" panose="020B0502040204020203" pitchFamily="34" charset="0"/>
              </a:rPr>
              <a:t>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820291" cy="1102802"/>
          </a:xfrm>
          <a:prstGeom prst="rect">
            <a:avLst/>
          </a:prstGeom>
        </p:spPr>
        <p:txBody>
          <a:bodyPr wrap="square" lIns="0" tIns="0" rIns="0" bIns="0" rtlCol="0" anchor="t">
            <a:spAutoFit/>
          </a:bodyPr>
          <a:lstStyle/>
          <a:p>
            <a:pPr>
              <a:lnSpc>
                <a:spcPts val="4480"/>
              </a:lnSpc>
              <a:spcBef>
                <a:spcPct val="0"/>
              </a:spcBef>
            </a:pPr>
            <a:r>
              <a:rPr lang="en-US" sz="3200" b="1" u="sng" spc="-32" dirty="0">
                <a:solidFill>
                  <a:srgbClr val="FFFF00"/>
                </a:solidFill>
                <a:latin typeface="Gadugi" panose="020B0502040204020203" pitchFamily="34" charset="0"/>
                <a:ea typeface="Gadugi" panose="020B0502040204020203" pitchFamily="34" charset="0"/>
              </a:rPr>
              <a:t>36,500,000</a:t>
            </a:r>
            <a:r>
              <a:rPr lang="en-US" sz="3200" b="1" spc="-32" dirty="0">
                <a:solidFill>
                  <a:srgbClr val="FFFF00"/>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b="1" spc="-32" dirty="0">
                <a:solidFill>
                  <a:srgbClr val="FFFF00"/>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61143"/>
          </a:xfrm>
          <a:prstGeom prst="rect">
            <a:avLst/>
          </a:prstGeom>
        </p:spPr>
        <p:txBody>
          <a:bodyPr lIns="0" tIns="0" rIns="0" bIns="0" rtlCol="0" anchor="t">
            <a:spAutoFit/>
          </a:bodyPr>
          <a:lstStyle/>
          <a:p>
            <a:pPr>
              <a:lnSpc>
                <a:spcPts val="2660"/>
              </a:lnSpc>
              <a:spcBef>
                <a:spcPct val="0"/>
              </a:spcBef>
            </a:pPr>
            <a:r>
              <a:rPr lang="en-US" sz="1900" b="1" u="sng" spc="-19" dirty="0">
                <a:solidFill>
                  <a:srgbClr val="FFFF00"/>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077200"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9681222" y="1825527"/>
            <a:ext cx="6750815" cy="6635945"/>
          </a:xfrm>
          <a:prstGeom prst="rect">
            <a:avLst/>
          </a:prstGeom>
          <a:solidFill>
            <a:srgbClr val="FFFFFF"/>
          </a:solidFill>
        </p:spPr>
        <p:txBody>
          <a:bodyPr/>
          <a:lstStyle/>
          <a:p>
            <a:endParaRPr lang="en-IN"/>
          </a:p>
        </p:txBody>
      </p:sp>
      <p:sp>
        <p:nvSpPr>
          <p:cNvPr id="31" name="TextBox 31"/>
          <p:cNvSpPr txBox="1"/>
          <p:nvPr/>
        </p:nvSpPr>
        <p:spPr>
          <a:xfrm>
            <a:off x="10086877" y="315498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adugi" panose="020B0502040204020203" pitchFamily="34" charset="0"/>
                <a:ea typeface="Gadugi" panose="020B050204020402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3978203" y="1713749"/>
            <a:ext cx="2616047" cy="1120604"/>
            <a:chOff x="0" y="-47625"/>
            <a:chExt cx="3488063" cy="1494140"/>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90"/>
              <a:ext cx="3488063" cy="881525"/>
            </a:xfrm>
            <a:prstGeom prst="rect">
              <a:avLst/>
            </a:prstGeom>
          </p:spPr>
          <p:txBody>
            <a:bodyPr lIns="0" tIns="0" rIns="0" bIns="0" rtlCol="0" anchor="t">
              <a:spAutoFit/>
            </a:bodyPr>
            <a:lstStyle/>
            <a:p>
              <a:pPr>
                <a:lnSpc>
                  <a:spcPts val="2660"/>
                </a:lnSpc>
              </a:pPr>
              <a:r>
                <a:rPr lang="en-US" sz="1900" spc="-19">
                  <a:solidFill>
                    <a:schemeClr val="bg1"/>
                  </a:solidFill>
                  <a:latin typeface="Gadugi" panose="020B0502040204020203" pitchFamily="34" charset="0"/>
                  <a:ea typeface="Gadugi" panose="020B0502040204020203" pitchFamily="34" charset="0"/>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53202"/>
            </a:xfrm>
            <a:prstGeom prst="rect">
              <a:avLst/>
            </a:prstGeom>
          </p:spPr>
          <p:txBody>
            <a:bodyPr lIns="0" tIns="0" rIns="0" bIns="0" rtlCol="0" anchor="t">
              <a:spAutoFit/>
            </a:bodyPr>
            <a:lstStyle/>
            <a:p>
              <a:pPr>
                <a:lnSpc>
                  <a:spcPts val="2940"/>
                </a:lnSpc>
              </a:pPr>
              <a:r>
                <a:rPr lang="en-US" sz="2100" spc="-21" dirty="0">
                  <a:solidFill>
                    <a:schemeClr val="bg1"/>
                  </a:solidFill>
                  <a:latin typeface="Gadugi" panose="020B0502040204020203" pitchFamily="34" charset="0"/>
                  <a:ea typeface="Gadugi" panose="020B0502040204020203" pitchFamily="34" charset="0"/>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3978203" y="4833265"/>
            <a:ext cx="2616047" cy="774355"/>
            <a:chOff x="0" y="-47625"/>
            <a:chExt cx="3488063" cy="1032472"/>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19858"/>
            </a:xfrm>
            <a:prstGeom prst="rect">
              <a:avLst/>
            </a:prstGeom>
          </p:spPr>
          <p:txBody>
            <a:bodyPr lIns="0" tIns="0" rIns="0" bIns="0" rtlCol="0" anchor="t">
              <a:spAutoFit/>
            </a:bodyPr>
            <a:lstStyle/>
            <a:p>
              <a:pPr>
                <a:lnSpc>
                  <a:spcPts val="2660"/>
                </a:lnSpc>
              </a:pPr>
              <a:r>
                <a:rPr lang="en-US" sz="1900" spc="-19">
                  <a:solidFill>
                    <a:schemeClr val="bg1"/>
                  </a:solidFill>
                  <a:latin typeface="Gadugi" panose="020B0502040204020203" pitchFamily="34" charset="0"/>
                  <a:ea typeface="Gadugi" panose="020B0502040204020203" pitchFamily="34" charset="0"/>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53201"/>
            </a:xfrm>
            <a:prstGeom prst="rect">
              <a:avLst/>
            </a:prstGeom>
          </p:spPr>
          <p:txBody>
            <a:bodyPr lIns="0" tIns="0" rIns="0" bIns="0" rtlCol="0" anchor="t">
              <a:spAutoFit/>
            </a:bodyPr>
            <a:lstStyle/>
            <a:p>
              <a:pPr>
                <a:lnSpc>
                  <a:spcPts val="2940"/>
                </a:lnSpc>
              </a:pPr>
              <a:r>
                <a:rPr lang="en-US" sz="2100" spc="-21">
                  <a:solidFill>
                    <a:schemeClr val="bg1"/>
                  </a:solidFill>
                  <a:latin typeface="Gadugi" panose="020B0502040204020203" pitchFamily="34" charset="0"/>
                  <a:ea typeface="Gadugi" panose="020B0502040204020203" pitchFamily="34" charset="0"/>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3978203" y="7784481"/>
            <a:ext cx="2616047" cy="774355"/>
            <a:chOff x="0" y="-47625"/>
            <a:chExt cx="3488063" cy="1032473"/>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solidFill>
                    <a:schemeClr val="bg1"/>
                  </a:solidFill>
                  <a:latin typeface="Gadugi" panose="020B0502040204020203" pitchFamily="34" charset="0"/>
                  <a:ea typeface="Gadugi" panose="020B0502040204020203" pitchFamily="34" charset="0"/>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chemeClr val="bg1"/>
                  </a:solidFill>
                  <a:latin typeface="Gadugi" panose="020B0502040204020203" pitchFamily="34" charset="0"/>
                  <a:ea typeface="Gadugi" panose="020B0502040204020203" pitchFamily="34" charset="0"/>
                </a:rPr>
                <a:t>Rahul C. Jadhav</a:t>
              </a:r>
              <a:endParaRPr lang="en-US" sz="2100" spc="-21" dirty="0">
                <a:solidFill>
                  <a:schemeClr val="bg1"/>
                </a:solidFill>
                <a:latin typeface="Gadugi" panose="020B0502040204020203" pitchFamily="34" charset="0"/>
                <a:ea typeface="Gadugi" panose="020B0502040204020203" pitchFamily="34" charset="0"/>
              </a:endParaRPr>
            </a:p>
          </p:txBody>
        </p:sp>
      </p:grpSp>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6860"/>
          <a:stretch/>
        </p:blipFill>
        <p:spPr bwMode="auto">
          <a:xfrm>
            <a:off x="1052315" y="3939698"/>
            <a:ext cx="2261306" cy="249920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399"/>
          <a:stretch/>
        </p:blipFill>
        <p:spPr bwMode="auto">
          <a:xfrm>
            <a:off x="1052314" y="870596"/>
            <a:ext cx="2261307" cy="243538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53F0DEB-BCB7-412F-A4C3-4B1F0A2EAED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699" t="4134" r="12989" b="36454"/>
          <a:stretch/>
        </p:blipFill>
        <p:spPr>
          <a:xfrm>
            <a:off x="993057" y="7280117"/>
            <a:ext cx="2320563" cy="2499202"/>
          </a:xfrm>
          <a:prstGeom prst="rect">
            <a:avLst/>
          </a:prstGeom>
          <a:ln>
            <a:solidFill>
              <a:schemeClr val="bg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adugi" panose="020B0502040204020203" pitchFamily="34" charset="0"/>
                <a:ea typeface="Gadugi" panose="020B0502040204020203"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1899" spc="-18">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latin typeface="Footlight MT Light" panose="0204060206030A020304" pitchFamily="18" charset="0"/>
                <a:ea typeface="Gadugi" panose="020B050204020402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180516"/>
          </a:xfrm>
          <a:prstGeom prst="rect">
            <a:avLst/>
          </a:prstGeom>
        </p:spPr>
        <p:txBody>
          <a:bodyPr lIns="0" tIns="0" rIns="0" bIns="0" rtlCol="0" anchor="t">
            <a:spAutoFit/>
          </a:bodyPr>
          <a:lstStyle/>
          <a:p>
            <a:pPr algn="ctr">
              <a:lnSpc>
                <a:spcPts val="10080"/>
              </a:lnSpc>
            </a:pPr>
            <a:r>
              <a:rPr lang="en-US" sz="7200" spc="-72">
                <a:latin typeface="Gadugi" panose="020B0502040204020203" pitchFamily="34" charset="0"/>
                <a:ea typeface="Gadugi" panose="020B0502040204020203" pitchFamily="34" charset="0"/>
              </a:rPr>
              <a:t>1738</a:t>
            </a:r>
            <a:endParaRPr lang="en-US" sz="7200" spc="-72" dirty="0">
              <a:latin typeface="Gadugi" panose="020B0502040204020203" pitchFamily="34" charset="0"/>
              <a:ea typeface="Gadugi" panose="020B0502040204020203" pitchFamily="34" charset="0"/>
            </a:endParaRP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A100FF"/>
          </a:fgClr>
          <a:bgClr>
            <a:schemeClr val="bg1"/>
          </a:bgClr>
        </a:patt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1111816" y="905154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9B89B34D-88B1-07F4-0FE7-93AB49E320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60" y="1789214"/>
            <a:ext cx="18017080" cy="70996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1111816" y="905154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9B89B34D-88B1-07F4-0FE7-93AB49E3206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 y="1863322"/>
            <a:ext cx="17830799" cy="7025527"/>
          </a:xfrm>
          <a:prstGeom prst="rect">
            <a:avLst/>
          </a:prstGeom>
        </p:spPr>
      </p:pic>
    </p:spTree>
    <p:extLst>
      <p:ext uri="{BB962C8B-B14F-4D97-AF65-F5344CB8AC3E}">
        <p14:creationId xmlns:p14="http://schemas.microsoft.com/office/powerpoint/2010/main" val="436244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269</TotalTime>
  <Words>1892</Words>
  <Application>Microsoft Office PowerPoint</Application>
  <PresentationFormat>Custom</PresentationFormat>
  <Paragraphs>172</Paragraphs>
  <Slides>13</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Courgette</vt:lpstr>
      <vt:lpstr>Century Gothic</vt:lpstr>
      <vt:lpstr>Footlight MT Light</vt:lpstr>
      <vt:lpstr>Gadugi</vt:lpstr>
      <vt:lpstr>ABCDiatype</vt:lpstr>
      <vt:lpstr>Wingdings 3</vt:lpstr>
      <vt:lpstr>Elephant</vt:lpstr>
      <vt:lpstr>Calibri</vt:lpstr>
      <vt:lpstr>Eras Medium ITC</vt:lpstr>
      <vt:lpstr>Arial</vt:lpstr>
      <vt:lpstr>Engravers MT</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rcjadhav15@gmail.com</cp:lastModifiedBy>
  <cp:revision>17</cp:revision>
  <dcterms:created xsi:type="dcterms:W3CDTF">2006-08-16T00:00:00Z</dcterms:created>
  <dcterms:modified xsi:type="dcterms:W3CDTF">2023-07-29T06:50:16Z</dcterms:modified>
  <dc:identifier>DAEhDyfaYKE</dc:identifier>
</cp:coreProperties>
</file>